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3"/>
  </p:notesMasterIdLst>
  <p:sldIdLst>
    <p:sldId id="286" r:id="rId2"/>
    <p:sldId id="1328" r:id="rId3"/>
    <p:sldId id="1579" r:id="rId4"/>
    <p:sldId id="1556" r:id="rId5"/>
    <p:sldId id="1558" r:id="rId6"/>
    <p:sldId id="1559" r:id="rId7"/>
    <p:sldId id="1561" r:id="rId8"/>
    <p:sldId id="1563" r:id="rId9"/>
    <p:sldId id="1351" r:id="rId10"/>
    <p:sldId id="1566" r:id="rId11"/>
    <p:sldId id="1568" r:id="rId12"/>
    <p:sldId id="1569" r:id="rId13"/>
    <p:sldId id="1572" r:id="rId14"/>
    <p:sldId id="1575" r:id="rId15"/>
    <p:sldId id="1398" r:id="rId16"/>
    <p:sldId id="1399" r:id="rId17"/>
    <p:sldId id="1404" r:id="rId18"/>
    <p:sldId id="1408" r:id="rId19"/>
    <p:sldId id="1537" r:id="rId20"/>
    <p:sldId id="1544" r:id="rId21"/>
    <p:sldId id="1403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  <p:embeddedFont>
      <p:font typeface="Open Sans" panose="020B0606030504020204" pitchFamily="34" charset="0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7E4"/>
    <a:srgbClr val="004685"/>
    <a:srgbClr val="7F7F7F"/>
    <a:srgbClr val="016CB5"/>
    <a:srgbClr val="008438"/>
    <a:srgbClr val="001B52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51"/>
    <p:restoredTop sz="94721"/>
  </p:normalViewPr>
  <p:slideViewPr>
    <p:cSldViewPr snapToGrid="0" snapToObjects="1">
      <p:cViewPr varScale="1">
        <p:scale>
          <a:sx n="112" d="100"/>
          <a:sy n="112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963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0064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99200" y="6536696"/>
            <a:ext cx="4775200" cy="291457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dirty="0"/>
              <a:t>Transforming Business Through Customer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38187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369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12/17/20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90CC3-920E-AE44-AA0F-36BB64BEC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</a:t>
            </a:r>
            <a:r>
              <a:rPr lang="en-US" dirty="0" err="1"/>
              <a:t>Krakowsky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35C3A-9722-CE4B-9F3B-D5426B848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Dictionaries</a:t>
            </a:r>
          </a:p>
        </p:txBody>
      </p:sp>
    </p:spTree>
    <p:extLst>
      <p:ext uri="{BB962C8B-B14F-4D97-AF65-F5344CB8AC3E}">
        <p14:creationId xmlns:p14="http://schemas.microsoft.com/office/powerpoint/2010/main" val="1340150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 - Exercise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7379C43-983D-9D4C-AA13-20A1EBDD5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the length (number) of students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(students))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#number of keys</a:t>
            </a:r>
          </a:p>
          <a:p>
            <a:r>
              <a:rPr lang="en-US" dirty="0"/>
              <a:t>Get all of the student IDs (keys) by using the built-in </a:t>
            </a:r>
            <a:r>
              <a:rPr lang="en-US" dirty="0" err="1"/>
              <a:t>dict</a:t>
            </a:r>
            <a:r>
              <a:rPr lang="en-US" dirty="0"/>
              <a:t> </a:t>
            </a:r>
            <a:r>
              <a:rPr lang="en-US" i="1" dirty="0"/>
              <a:t>keys</a:t>
            </a:r>
            <a:r>
              <a:rPr lang="en-US" dirty="0"/>
              <a:t> method </a:t>
            </a:r>
            <a:br>
              <a:rPr lang="en-US" dirty="0">
                <a:solidFill>
                  <a:schemeClr val="accent3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students.keys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#prints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dict_keys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object containing unordered keys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/>
              <a:t>Note, since dictionaries are unordered, there is no guaranteeing the order of keys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But, you can sort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print(sorted(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students.keys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#prints sorted list of keys</a:t>
            </a:r>
          </a:p>
          <a:p>
            <a:r>
              <a:rPr lang="en-US" dirty="0"/>
              <a:t>You can also get the keys by iterating over a dictionary itself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k in students: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print(‘key:’, k)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30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 - Exercise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C0C52C-89AF-E84F-B4D3-8ABF93BF2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Billy’s attendance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billy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students[‘1’]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billy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[‘attendance’])</a:t>
            </a:r>
          </a:p>
          <a:p>
            <a:r>
              <a:rPr lang="en-US" dirty="0"/>
              <a:t>Get Sarah’s grades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sarah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students.get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(‘2’)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sarah.get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(‘grades’))</a:t>
            </a:r>
          </a:p>
          <a:p>
            <a:r>
              <a:rPr lang="en-US" dirty="0"/>
              <a:t>Use the built-in </a:t>
            </a:r>
            <a:r>
              <a:rPr lang="en-US" dirty="0" err="1"/>
              <a:t>dict</a:t>
            </a:r>
            <a:r>
              <a:rPr lang="en-US" dirty="0"/>
              <a:t> </a:t>
            </a:r>
            <a:r>
              <a:rPr lang="en-US" i="1" dirty="0"/>
              <a:t>items </a:t>
            </a:r>
            <a:r>
              <a:rPr lang="en-US" dirty="0"/>
              <a:t>method to get all </a:t>
            </a:r>
            <a:r>
              <a:rPr lang="en-US" i="1" dirty="0" err="1"/>
              <a:t>key</a:t>
            </a:r>
            <a:r>
              <a:rPr lang="en-US" dirty="0" err="1"/>
              <a:t>:</a:t>
            </a:r>
            <a:r>
              <a:rPr lang="en-US" i="1" dirty="0" err="1"/>
              <a:t>value</a:t>
            </a:r>
            <a:r>
              <a:rPr lang="en-US" dirty="0"/>
              <a:t> pairs for a dictionary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ben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students.get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(‘3’)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items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ben.items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key,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items: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print(key,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078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 - Exercise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0681E0-2151-A445-9849-F870909E4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725214"/>
          </a:xfrm>
        </p:spPr>
        <p:txBody>
          <a:bodyPr>
            <a:normAutofit/>
          </a:bodyPr>
          <a:lstStyle/>
          <a:p>
            <a:r>
              <a:rPr lang="en-US" dirty="0"/>
              <a:t>Let’s get the average student grade for all assignments</a:t>
            </a:r>
            <a:br>
              <a:rPr lang="en-US" dirty="0">
                <a:solidFill>
                  <a:schemeClr val="accent3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grades = []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items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students.items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key,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items: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#iterate over student dictionaries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for g in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['grades']: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#iterate over student lists of grades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grades.append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print(round(sum(grades) /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(grades)))</a:t>
            </a:r>
          </a:p>
          <a:p>
            <a:r>
              <a:rPr lang="en-US" dirty="0"/>
              <a:t>Here’s an even easier way -- just concatenate the lists </a:t>
            </a:r>
            <a:br>
              <a:rPr lang="en-US" dirty="0">
                <a:solidFill>
                  <a:schemeClr val="accent3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grades_concatenated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items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students.items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#iterate over student dictionaries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key,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items: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grades_concatenated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['grades’]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#concatenate student lists of grades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print(round(sum(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grades_concatenated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/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grades_concatenated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27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 - Copying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2497F59-76DE-8A46-89BF-C1EDC201D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508645"/>
          </a:xfrm>
        </p:spPr>
        <p:txBody>
          <a:bodyPr>
            <a:normAutofit/>
          </a:bodyPr>
          <a:lstStyle/>
          <a:p>
            <a:r>
              <a:rPr lang="en-US" sz="1900" dirty="0"/>
              <a:t>Be careful when you try to copy a dictionary</a:t>
            </a:r>
          </a:p>
          <a:p>
            <a:pPr lvl="1"/>
            <a:r>
              <a:rPr lang="en-US" sz="1900" dirty="0">
                <a:solidFill>
                  <a:srgbClr val="004685"/>
                </a:solidFill>
              </a:rPr>
              <a:t>Like lists and other complex objects, assignment is done </a:t>
            </a:r>
            <a:r>
              <a:rPr lang="en-US" sz="1900" i="1" dirty="0">
                <a:solidFill>
                  <a:srgbClr val="004685"/>
                </a:solidFill>
              </a:rPr>
              <a:t>by reference</a:t>
            </a:r>
          </a:p>
          <a:p>
            <a:r>
              <a:rPr lang="en-US" sz="1900" dirty="0"/>
              <a:t>This WILL NOT copy a dictionary</a:t>
            </a:r>
          </a:p>
          <a:p>
            <a:pPr marL="228600" lvl="1" indent="0">
              <a:buNone/>
            </a:pP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person = {‘status’: ‘perfection’, ‘age’: 22}</a:t>
            </a:r>
            <a:b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person_clone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 = person 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#creates a new reference to the same object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person_clone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[‘status’] = ‘less than perfect’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print(person[‘status’])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#it’s now ‘less than perfect’ for original person</a:t>
            </a: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person_clone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 is person)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#True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sz="1900" dirty="0">
                <a:solidFill>
                  <a:srgbClr val="004685"/>
                </a:solidFill>
              </a:rPr>
              <a:t>But this WILL copy a dictionary</a:t>
            </a:r>
            <a:br>
              <a:rPr lang="en-US" sz="1900" dirty="0">
                <a:solidFill>
                  <a:schemeClr val="tx2"/>
                </a:solidFill>
              </a:rPr>
            </a:b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person = {‘status’: ‘perfection’, ‘age’: 22}</a:t>
            </a:r>
            <a:br>
              <a:rPr lang="en-US" sz="19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person_clone2 = </a:t>
            </a: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person.copy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#creates a new reference to a new object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person_clone2[‘status’] = ‘less than perfect’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print(person[‘status’])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#it’s still ‘perfect’ for original person</a:t>
            </a: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print(person_clone2 is person) 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#False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sz="1900" dirty="0">
                <a:solidFill>
                  <a:srgbClr val="004685"/>
                </a:solidFill>
              </a:rPr>
              <a:t>Also similar to lists and other complex objects, dictionaries are passed to functions </a:t>
            </a:r>
            <a:r>
              <a:rPr lang="en-US" sz="1900" i="1" dirty="0">
                <a:solidFill>
                  <a:srgbClr val="004685"/>
                </a:solidFill>
              </a:rPr>
              <a:t>by reference</a:t>
            </a:r>
            <a:endParaRPr lang="en-US" sz="1900" dirty="0">
              <a:solidFill>
                <a:srgbClr val="0046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782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 - Copying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D2006-6EDF-1C4F-8CEF-DE0D6BFD2B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What if our dictionary is compound, and contains other complex objects?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multifaceted_person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{‘status’: ‘multifaceted’, ‘age’: 22, ’skills’: [‘music’, ‘art’, ‘programming’]}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Perform a </a:t>
            </a:r>
            <a:r>
              <a:rPr lang="en-US" i="1" dirty="0">
                <a:solidFill>
                  <a:srgbClr val="004685"/>
                </a:solidFill>
              </a:rPr>
              <a:t>deep copy</a:t>
            </a:r>
            <a:br>
              <a:rPr lang="en-US" i="1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copy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another_multifaceted_person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copy.deepcopy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multifaceted_person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Change the original person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multifaceted_person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[‘skills’].append(‘gardening’)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Print results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multifaceted_person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original person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another_multifaceted_person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new reference to different person</a:t>
            </a:r>
            <a:endParaRPr lang="en-US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894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8622A-4E64-3948-8500-9E3F6121C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Programs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83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Word Count Dictionary Program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E5971AE-4D10-9241-82B2-7BE78D0DB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a </a:t>
            </a:r>
            <a:r>
              <a:rPr lang="en-US" i="1" dirty="0" err="1"/>
              <a:t>word_count</a:t>
            </a:r>
            <a:r>
              <a:rPr lang="en-US" i="1" dirty="0"/>
              <a:t> </a:t>
            </a:r>
            <a:r>
              <a:rPr lang="en-US" dirty="0"/>
              <a:t>program</a:t>
            </a:r>
          </a:p>
          <a:p>
            <a:r>
              <a:rPr lang="en-US" dirty="0"/>
              <a:t>Create a function </a:t>
            </a:r>
            <a:r>
              <a:rPr lang="en-US" i="1" dirty="0" err="1"/>
              <a:t>freq_count</a:t>
            </a:r>
            <a:r>
              <a:rPr lang="en-US" dirty="0"/>
              <a:t> that parses a provided </a:t>
            </a:r>
            <a:r>
              <a:rPr lang="en-US" i="1" dirty="0"/>
              <a:t>line</a:t>
            </a:r>
            <a:r>
              <a:rPr lang="en-US" dirty="0"/>
              <a:t> of text and stores a count of each word in a provided </a:t>
            </a:r>
            <a:r>
              <a:rPr lang="en-US" i="1" dirty="0" err="1"/>
              <a:t>freq</a:t>
            </a:r>
            <a:r>
              <a:rPr lang="en-US" dirty="0"/>
              <a:t> </a:t>
            </a:r>
            <a:r>
              <a:rPr lang="en-US" dirty="0" err="1"/>
              <a:t>dict</a:t>
            </a: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freq_count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(line,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 marL="228600" lvl="1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‘’’Parses given line of text.  Updates the given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dictionary with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words as keys and the frequency of words as values.</a:t>
            </a:r>
          </a:p>
          <a:p>
            <a:pPr marL="228600" lvl="1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‘’’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words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line.split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the words by splitting on whitespace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for word in words: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word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word.lower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word to lower case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#creates word (key) in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if it doesn’t yet exist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#increments count (value)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[word]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freq.get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(word, 0) + 1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734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Word Count Dictionary Program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0E2ED7-97F2-5142-BE0F-42077580E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function </a:t>
            </a:r>
            <a:r>
              <a:rPr lang="en-US" i="1" dirty="0" err="1"/>
              <a:t>most_frequent</a:t>
            </a:r>
            <a:r>
              <a:rPr lang="en-US" i="1" dirty="0"/>
              <a:t> </a:t>
            </a:r>
            <a:r>
              <a:rPr lang="en-US" dirty="0"/>
              <a:t>that finds the most frequent word (and count) in the provided </a:t>
            </a:r>
            <a:r>
              <a:rPr lang="en-US" i="1" dirty="0" err="1"/>
              <a:t>freq</a:t>
            </a:r>
            <a:r>
              <a:rPr lang="en-US" dirty="0"/>
              <a:t> </a:t>
            </a:r>
            <a:r>
              <a:rPr lang="en-US" dirty="0" err="1"/>
              <a:t>dict</a:t>
            </a: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most_frequent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‘’’Given the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dictionary with words (keys) and frequencies  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(values), finds the most frequent word.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‘’’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words = list(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freq.keys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dict_keys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object to list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frequencies = list(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freq.values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dict_values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object to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#note, these 2 lists are not sorted, but at least ordered the same as each other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1430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248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Word Count Dictionary Program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7989FC-1E2F-724B-AB01-03873E938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function </a:t>
            </a:r>
            <a:r>
              <a:rPr lang="en-US" i="1" dirty="0" err="1"/>
              <a:t>most_frequent</a:t>
            </a:r>
            <a:r>
              <a:rPr lang="en-US" i="1" dirty="0"/>
              <a:t> </a:t>
            </a:r>
            <a:r>
              <a:rPr lang="en-US" dirty="0"/>
              <a:t>that finds the most frequent word (and count) in the provided </a:t>
            </a:r>
            <a:r>
              <a:rPr lang="en-US" i="1" dirty="0" err="1"/>
              <a:t>freq</a:t>
            </a:r>
            <a:r>
              <a:rPr lang="en-US" dirty="0"/>
              <a:t> </a:t>
            </a:r>
            <a:r>
              <a:rPr lang="en-US" dirty="0" err="1"/>
              <a:t>dict</a:t>
            </a:r>
            <a:endParaRPr lang="en-US" dirty="0"/>
          </a:p>
          <a:p>
            <a:pPr marL="228600" lvl="1" indent="0">
              <a:buNone/>
            </a:pPr>
            <a:endParaRPr lang="en-US" dirty="0"/>
          </a:p>
          <a:p>
            <a:pPr marL="228600" lvl="1" indent="0">
              <a:buNone/>
            </a:pPr>
            <a:r>
              <a:rPr lang="en-US" dirty="0"/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max_freq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max(frequencies)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max of frequencies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solidFill>
                <a:srgbClr val="7F7F7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index of max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endParaRPr lang="en-US" dirty="0">
              <a:solidFill>
                <a:srgbClr val="7F7F7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desired_index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frequencies.index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max_freq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word with max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max_word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words[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desired_index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#return both the word and max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as tuple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return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max_word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max_freq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76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Word Count Dictionary Program – Unit Testing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7A35C25-EA87-CF4A-A013-87A11803A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530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800" dirty="0"/>
              <a:t>Let’s test our functions in a unit testing file</a:t>
            </a:r>
            <a:b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</a:t>
            </a:r>
            <a:b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word_count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import *</a:t>
            </a:r>
            <a:b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WordCount_Test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def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test_freq_count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{}</a:t>
            </a:r>
            <a: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empty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b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freq_count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('Here is a line of text.',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#call function with text and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b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self.assertIn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('here',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 existence of word (key)</a:t>
            </a:r>
            <a:b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(1,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['here’])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 count of word (key)</a:t>
            </a:r>
            <a:b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freq_count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('here is another line of text.',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#call function again</a:t>
            </a:r>
            <a:b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(2, </a:t>
            </a:r>
            <a:r>
              <a:rPr lang="en-US" sz="15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sz="15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['here’])</a:t>
            </a:r>
            <a:r>
              <a:rPr lang="en-US" sz="15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 updated count of word (key)</a:t>
            </a:r>
            <a:endParaRPr lang="en-US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1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DEF7F3-1D74-C54A-80E7-37E0E24F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Dictionaries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6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Word Count Dictionary Program – Unit Testing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EE89DB-5615-4546-B409-035328874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test_most_frequent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{'here': 3, 'is': 2, 'a': 1, 'line': 2, 'of': 2, 'text.': 2} 		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for testing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most_frequent_word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most_frequent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freq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#call function and get return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('here',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most_frequent_word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 expected word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most_frequent_word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 expected count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__name__ == '__main__’: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unittest.main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228600" lvl="1" indent="0">
              <a:lnSpc>
                <a:spcPct val="150000"/>
              </a:lnSpc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143000"/>
            <a:ext cx="8153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lnSpc>
                <a:spcPct val="15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1431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Word Count Dictionary Program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CD07893-A8ED-B240-8E7C-E803AC39E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900" dirty="0"/>
              <a:t>Now complete the </a:t>
            </a:r>
            <a:r>
              <a:rPr lang="en-US" sz="1900" i="1" dirty="0"/>
              <a:t>main</a:t>
            </a:r>
            <a:r>
              <a:rPr lang="en-US" sz="1900" dirty="0"/>
              <a:t> function in our program</a:t>
            </a:r>
            <a:endParaRPr lang="en-US" sz="1700" dirty="0"/>
          </a:p>
          <a:p>
            <a:pPr marL="228600" lvl="1" indent="0">
              <a:buNone/>
            </a:pPr>
            <a:r>
              <a:rPr lang="en-US" sz="1700" dirty="0"/>
              <a:t>def main():</a:t>
            </a:r>
          </a:p>
          <a:p>
            <a:pPr marL="228600" lvl="1" indent="0">
              <a:buNone/>
            </a:pPr>
            <a:r>
              <a:rPr lang="en-US" sz="1700" dirty="0"/>
              <a:t>    </a:t>
            </a:r>
            <a:r>
              <a:rPr lang="en-US" sz="1700" dirty="0" err="1"/>
              <a:t>freq</a:t>
            </a:r>
            <a:r>
              <a:rPr lang="en-US" sz="1700" dirty="0"/>
              <a:t> = {}</a:t>
            </a:r>
          </a:p>
          <a:p>
            <a:pPr marL="228600" lvl="1" indent="0">
              <a:buNone/>
            </a:pPr>
            <a:r>
              <a:rPr lang="en-US" sz="1700" dirty="0"/>
              <a:t>    line = input(‘Enter text, line by line, and use \’quit\’ to quit.\n')</a:t>
            </a:r>
          </a:p>
          <a:p>
            <a:pPr marL="228600" lvl="1" indent="0">
              <a:buNone/>
            </a:pPr>
            <a:r>
              <a:rPr lang="en-US" sz="1700" dirty="0"/>
              <a:t>    while </a:t>
            </a:r>
            <a:r>
              <a:rPr lang="en-US" sz="1700" dirty="0" err="1"/>
              <a:t>line.lower</a:t>
            </a:r>
            <a:r>
              <a:rPr lang="en-US" sz="1700" dirty="0"/>
              <a:t>() != 'quit':</a:t>
            </a:r>
          </a:p>
          <a:p>
            <a:pPr marL="228600" lvl="1" indent="0">
              <a:buNone/>
            </a:pPr>
            <a:r>
              <a:rPr lang="en-US" sz="1700" dirty="0"/>
              <a:t>        </a:t>
            </a:r>
            <a:r>
              <a:rPr lang="en-US" sz="1700" dirty="0" err="1"/>
              <a:t>freq_count</a:t>
            </a:r>
            <a:r>
              <a:rPr lang="en-US" sz="1700" dirty="0"/>
              <a:t>(line, </a:t>
            </a:r>
            <a:r>
              <a:rPr lang="en-US" sz="1700" dirty="0" err="1"/>
              <a:t>freq</a:t>
            </a:r>
            <a:r>
              <a:rPr lang="en-US" sz="1700" dirty="0"/>
              <a:t>)</a:t>
            </a:r>
          </a:p>
          <a:p>
            <a:pPr marL="228600" lvl="1" indent="0">
              <a:buNone/>
            </a:pPr>
            <a:r>
              <a:rPr lang="en-US" sz="1700" dirty="0"/>
              <a:t>        line = input()</a:t>
            </a:r>
            <a:br>
              <a:rPr lang="en-US" sz="1700" dirty="0"/>
            </a:br>
            <a:endParaRPr lang="en-US" sz="1700" dirty="0"/>
          </a:p>
          <a:p>
            <a:pPr marL="228600" lvl="1" indent="0">
              <a:buNone/>
            </a:pPr>
            <a:r>
              <a:rPr lang="en-US" sz="1700" dirty="0"/>
              <a:t>    for word in </a:t>
            </a:r>
            <a:r>
              <a:rPr lang="en-US" sz="1700" dirty="0" err="1"/>
              <a:t>freq</a:t>
            </a:r>
            <a:r>
              <a:rPr lang="en-US" sz="1700" dirty="0"/>
              <a:t>:</a:t>
            </a:r>
          </a:p>
          <a:p>
            <a:pPr marL="228600" lvl="1" indent="0">
              <a:buNone/>
            </a:pPr>
            <a:r>
              <a:rPr lang="en-US" sz="1700" dirty="0"/>
              <a:t>        print(word + ' occurs ' + str(</a:t>
            </a:r>
            <a:r>
              <a:rPr lang="en-US" sz="1700" dirty="0" err="1"/>
              <a:t>freq</a:t>
            </a:r>
            <a:r>
              <a:rPr lang="en-US" sz="1700" dirty="0"/>
              <a:t>[word]) + ' times')</a:t>
            </a:r>
          </a:p>
          <a:p>
            <a:pPr marL="228600" lvl="1" indent="0">
              <a:buNone/>
            </a:pPr>
            <a:r>
              <a:rPr lang="en-US" sz="1700" dirty="0"/>
              <a:t>    </a:t>
            </a:r>
            <a:br>
              <a:rPr lang="en-US" sz="1700" dirty="0"/>
            </a:br>
            <a:r>
              <a:rPr lang="en-US" sz="1700" dirty="0"/>
              <a:t>    </a:t>
            </a:r>
            <a:r>
              <a:rPr lang="en-US" sz="1700" dirty="0" err="1"/>
              <a:t>most_freq</a:t>
            </a:r>
            <a:r>
              <a:rPr lang="en-US" sz="1700" dirty="0"/>
              <a:t> = </a:t>
            </a:r>
            <a:r>
              <a:rPr lang="en-US" sz="1700" dirty="0" err="1"/>
              <a:t>most_frequent</a:t>
            </a:r>
            <a:r>
              <a:rPr lang="en-US" sz="1700" dirty="0"/>
              <a:t>(</a:t>
            </a:r>
            <a:r>
              <a:rPr lang="en-US" sz="1700" dirty="0" err="1"/>
              <a:t>freq</a:t>
            </a:r>
            <a:r>
              <a:rPr lang="en-US" sz="1700" dirty="0"/>
              <a:t>)</a:t>
            </a:r>
          </a:p>
          <a:p>
            <a:pPr marL="228600" lvl="1" indent="0">
              <a:buNone/>
            </a:pPr>
            <a:r>
              <a:rPr lang="en-US" sz="1700" dirty="0"/>
              <a:t>    print(‘The most frequent word is’, </a:t>
            </a:r>
            <a:r>
              <a:rPr lang="en-US" sz="1700" dirty="0" err="1"/>
              <a:t>most_freq</a:t>
            </a:r>
            <a:r>
              <a:rPr lang="en-US" sz="1700" dirty="0"/>
              <a:t>[0], ‘which occurs’, </a:t>
            </a:r>
            <a:r>
              <a:rPr lang="en-US" sz="1700" dirty="0" err="1"/>
              <a:t>most_freq</a:t>
            </a:r>
            <a:r>
              <a:rPr lang="en-US" sz="1700" dirty="0"/>
              <a:t>[1], ‘times’))</a:t>
            </a:r>
          </a:p>
          <a:p>
            <a:pPr marL="228600" lvl="1" indent="0">
              <a:buNone/>
            </a:pPr>
            <a:endParaRPr lang="en-US" sz="1700" dirty="0"/>
          </a:p>
          <a:p>
            <a:pPr marL="228600" lvl="1" indent="0">
              <a:buNone/>
            </a:pPr>
            <a:r>
              <a:rPr lang="en-US" sz="1700" dirty="0"/>
              <a:t>if __name__ == "__main__":</a:t>
            </a:r>
          </a:p>
          <a:p>
            <a:pPr marL="228600" lvl="1" indent="0">
              <a:buNone/>
            </a:pPr>
            <a:r>
              <a:rPr lang="en-US" sz="1700" dirty="0"/>
              <a:t>    main()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990600"/>
            <a:ext cx="8153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363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3DCFC-01B3-FD43-86FE-D5E630C29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dictionary </a:t>
            </a:r>
            <a:r>
              <a:rPr lang="en-US" dirty="0"/>
              <a:t>(</a:t>
            </a:r>
            <a:r>
              <a:rPr lang="en-US" i="1" dirty="0" err="1"/>
              <a:t>dict</a:t>
            </a:r>
            <a:r>
              <a:rPr lang="en-US" dirty="0"/>
              <a:t>) is another way to store data, like a </a:t>
            </a:r>
            <a:r>
              <a:rPr lang="en-US" i="1" dirty="0"/>
              <a:t>list </a:t>
            </a:r>
            <a:r>
              <a:rPr lang="en-US" dirty="0"/>
              <a:t>or </a:t>
            </a:r>
            <a:r>
              <a:rPr lang="en-US" i="1" dirty="0"/>
              <a:t>set</a:t>
            </a:r>
            <a:r>
              <a:rPr lang="en-US" dirty="0"/>
              <a:t>, but as unordered key-value pairs.</a:t>
            </a:r>
          </a:p>
          <a:p>
            <a:r>
              <a:rPr lang="en-US" dirty="0"/>
              <a:t>A </a:t>
            </a:r>
            <a:r>
              <a:rPr lang="en-US" i="1" dirty="0"/>
              <a:t>dictionary</a:t>
            </a:r>
            <a:r>
              <a:rPr lang="en-US" dirty="0"/>
              <a:t> is a set of </a:t>
            </a:r>
            <a:r>
              <a:rPr lang="en-US" i="1" dirty="0"/>
              <a:t>keys</a:t>
            </a:r>
            <a:r>
              <a:rPr lang="en-US" dirty="0"/>
              <a:t> and corresponding </a:t>
            </a:r>
            <a:r>
              <a:rPr lang="en-US" i="1" dirty="0"/>
              <a:t>values</a:t>
            </a:r>
            <a:r>
              <a:rPr lang="en-US" dirty="0"/>
              <a:t>.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Dictionaries are also known as </a:t>
            </a:r>
            <a:r>
              <a:rPr lang="en-US" i="1" dirty="0" err="1">
                <a:solidFill>
                  <a:srgbClr val="004685"/>
                </a:solidFill>
              </a:rPr>
              <a:t>hashmaps</a:t>
            </a:r>
            <a:r>
              <a:rPr lang="en-US" dirty="0">
                <a:solidFill>
                  <a:srgbClr val="004685"/>
                </a:solidFill>
              </a:rPr>
              <a:t> or </a:t>
            </a:r>
            <a:r>
              <a:rPr lang="en-US" i="1" dirty="0">
                <a:solidFill>
                  <a:srgbClr val="004685"/>
                </a:solidFill>
              </a:rPr>
              <a:t>associative arrays </a:t>
            </a:r>
            <a:r>
              <a:rPr lang="en-US" dirty="0">
                <a:solidFill>
                  <a:srgbClr val="004685"/>
                </a:solidFill>
              </a:rPr>
              <a:t>in other languages (e.g. Java)</a:t>
            </a:r>
            <a:endParaRPr lang="en-US" i="1" dirty="0">
              <a:solidFill>
                <a:srgbClr val="004685"/>
              </a:solidFill>
            </a:endParaRPr>
          </a:p>
          <a:p>
            <a:r>
              <a:rPr lang="en-US" i="1" dirty="0"/>
              <a:t>Dictionaries</a:t>
            </a:r>
            <a:r>
              <a:rPr lang="en-US" dirty="0"/>
              <a:t> are extremely useful!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One use case is for storing several attributes (or data points) about a single thing</a:t>
            </a:r>
          </a:p>
          <a:p>
            <a:r>
              <a:rPr lang="en-US" dirty="0"/>
              <a:t>To create a </a:t>
            </a:r>
            <a:r>
              <a:rPr lang="en-US" i="1" dirty="0" err="1"/>
              <a:t>dict</a:t>
            </a:r>
            <a:r>
              <a:rPr lang="en-US" dirty="0"/>
              <a:t>, use comma separated </a:t>
            </a:r>
            <a:r>
              <a:rPr lang="en-US" i="1" dirty="0" err="1"/>
              <a:t>key</a:t>
            </a:r>
            <a:r>
              <a:rPr lang="en-US" dirty="0" err="1"/>
              <a:t>:</a:t>
            </a:r>
            <a:r>
              <a:rPr lang="en-US" i="1" dirty="0" err="1"/>
              <a:t>value</a:t>
            </a:r>
            <a:r>
              <a:rPr lang="en-US" dirty="0"/>
              <a:t> pairs, in between curly braces {}</a:t>
            </a:r>
          </a:p>
          <a:p>
            <a:pPr lvl="1"/>
            <a:r>
              <a:rPr lang="en-US" i="1" dirty="0">
                <a:solidFill>
                  <a:srgbClr val="004685"/>
                </a:solidFill>
              </a:rPr>
              <a:t>keys</a:t>
            </a:r>
            <a:r>
              <a:rPr lang="en-US" dirty="0">
                <a:solidFill>
                  <a:srgbClr val="004685"/>
                </a:solidFill>
              </a:rPr>
              <a:t> are simple data types (usually strings or </a:t>
            </a:r>
            <a:r>
              <a:rPr lang="en-US" dirty="0" err="1">
                <a:solidFill>
                  <a:srgbClr val="004685"/>
                </a:solidFill>
              </a:rPr>
              <a:t>ints</a:t>
            </a:r>
            <a:r>
              <a:rPr lang="en-US" dirty="0">
                <a:solidFill>
                  <a:srgbClr val="004685"/>
                </a:solidFill>
              </a:rPr>
              <a:t>)</a:t>
            </a:r>
          </a:p>
          <a:p>
            <a:pPr lvl="1"/>
            <a:r>
              <a:rPr lang="en-US" i="1" dirty="0">
                <a:solidFill>
                  <a:srgbClr val="004685"/>
                </a:solidFill>
              </a:rPr>
              <a:t>values</a:t>
            </a:r>
            <a:r>
              <a:rPr lang="en-US" dirty="0">
                <a:solidFill>
                  <a:srgbClr val="004685"/>
                </a:solidFill>
              </a:rPr>
              <a:t> can be of any type</a:t>
            </a:r>
          </a:p>
          <a:p>
            <a:r>
              <a:rPr lang="en-US" dirty="0"/>
              <a:t>Dictionaries are </a:t>
            </a:r>
            <a:r>
              <a:rPr lang="en-US" i="1" dirty="0"/>
              <a:t>mutable</a:t>
            </a:r>
            <a:r>
              <a:rPr lang="en-US" dirty="0"/>
              <a:t>, so once defined, elements can be changed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53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676FFBC-65EF-AE47-BC4A-EC1D8AAE0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556771"/>
          </a:xfrm>
        </p:spPr>
        <p:txBody>
          <a:bodyPr>
            <a:normAutofit/>
          </a:bodyPr>
          <a:lstStyle/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dirty="0">
                <a:solidFill>
                  <a:srgbClr val="004685"/>
                </a:solidFill>
              </a:rPr>
              <a:t>Here’s a </a:t>
            </a:r>
            <a:r>
              <a:rPr lang="en-US" i="1" dirty="0" err="1">
                <a:solidFill>
                  <a:srgbClr val="004685"/>
                </a:solidFill>
              </a:rPr>
              <a:t>dict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with some </a:t>
            </a:r>
            <a:r>
              <a:rPr lang="en-US" i="1" dirty="0">
                <a:solidFill>
                  <a:srgbClr val="004685"/>
                </a:solidFill>
              </a:rPr>
              <a:t>keys</a:t>
            </a:r>
            <a:r>
              <a:rPr lang="en-US" dirty="0">
                <a:solidFill>
                  <a:srgbClr val="004685"/>
                </a:solidFill>
              </a:rPr>
              <a:t> and associated </a:t>
            </a:r>
            <a:r>
              <a:rPr lang="en-US" i="1" dirty="0">
                <a:solidFill>
                  <a:srgbClr val="004685"/>
                </a:solidFill>
              </a:rPr>
              <a:t>values </a:t>
            </a:r>
            <a:r>
              <a:rPr lang="en-US" dirty="0">
                <a:solidFill>
                  <a:srgbClr val="004685"/>
                </a:solidFill>
              </a:rPr>
              <a:t>about a person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 = {‘name’: ‘</a:t>
            </a:r>
            <a:r>
              <a:rPr lang="nl-NL" dirty="0" err="1">
                <a:latin typeface="Consolas" panose="020B0609020204030204" pitchFamily="49" charset="0"/>
                <a:cs typeface="Consolas" panose="020B0609020204030204" pitchFamily="49" charset="0"/>
              </a:rPr>
              <a:t>Zed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’, ‘</a:t>
            </a:r>
            <a:r>
              <a:rPr lang="nl-NL" dirty="0" err="1">
                <a:latin typeface="Consolas" panose="020B0609020204030204" pitchFamily="49" charset="0"/>
                <a:cs typeface="Consolas" panose="020B0609020204030204" pitchFamily="49" charset="0"/>
              </a:rPr>
              <a:t>age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’: 39, ‘</a:t>
            </a:r>
            <a:r>
              <a:rPr lang="nl-NL" dirty="0" err="1">
                <a:latin typeface="Consolas" panose="020B0609020204030204" pitchFamily="49" charset="0"/>
                <a:cs typeface="Consolas" panose="020B0609020204030204" pitchFamily="49" charset="0"/>
              </a:rPr>
              <a:t>height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’: 6 * 12 + 2}</a:t>
            </a:r>
            <a:b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print(type(person)) </a:t>
            </a:r>
            <a:r>
              <a:rPr lang="nl-NL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dictionary has a data type of </a:t>
            </a:r>
            <a:r>
              <a:rPr lang="en-US" i="1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endParaRPr lang="nl-NL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We can get the value for a given key by using brackets []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nl-NL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person[‘name’])</a:t>
            </a:r>
          </a:p>
          <a:p>
            <a:r>
              <a:rPr lang="en-US" dirty="0"/>
              <a:t>Or, we can use the built-in </a:t>
            </a:r>
            <a:r>
              <a:rPr lang="en-US" dirty="0" err="1"/>
              <a:t>dict</a:t>
            </a:r>
            <a:r>
              <a:rPr lang="en-US" dirty="0"/>
              <a:t> </a:t>
            </a:r>
            <a:r>
              <a:rPr lang="en-US" i="1" dirty="0"/>
              <a:t>get</a:t>
            </a:r>
            <a:r>
              <a:rPr lang="en-US" dirty="0"/>
              <a:t> method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nl-NL" dirty="0" err="1">
                <a:latin typeface="Consolas" panose="020B0609020204030204" pitchFamily="49" charset="0"/>
                <a:cs typeface="Consolas" panose="020B0609020204030204" pitchFamily="49" charset="0"/>
              </a:rPr>
              <a:t>person.get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(‘name’))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The </a:t>
            </a:r>
            <a:r>
              <a:rPr lang="en-US" i="1" dirty="0"/>
              <a:t>get</a:t>
            </a:r>
            <a:r>
              <a:rPr lang="en-US" dirty="0"/>
              <a:t> function is good to use, in case the </a:t>
            </a:r>
            <a:r>
              <a:rPr lang="en-US" i="1" dirty="0"/>
              <a:t>key</a:t>
            </a:r>
            <a:r>
              <a:rPr lang="en-US" dirty="0"/>
              <a:t> doesn’t exist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nl-NL" dirty="0" err="1">
                <a:latin typeface="Consolas" panose="020B0609020204030204" pitchFamily="49" charset="0"/>
                <a:cs typeface="Consolas" panose="020B0609020204030204" pitchFamily="49" charset="0"/>
              </a:rPr>
              <a:t>rint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(person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[‘state’])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KeyError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will be generated if ‘state’ doesn’t exist 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.get(‘state’))</a:t>
            </a: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#this will return None (a null value) if ‘state’ doesn’t exist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nl-NL" dirty="0" err="1">
                <a:latin typeface="Consolas" panose="020B0609020204030204" pitchFamily="49" charset="0"/>
                <a:cs typeface="Consolas" panose="020B0609020204030204" pitchFamily="49" charset="0"/>
              </a:rPr>
              <a:t>rint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(person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.get(‘state’, ‘PA’))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#this will return a default ‘PA’ if ‘state’ doesn’t exist</a:t>
            </a:r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177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9F0906-D21F-024A-B679-D3B214D41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Dictionaries are </a:t>
            </a:r>
            <a:r>
              <a:rPr lang="en-US" i="1" dirty="0"/>
              <a:t>mutable</a:t>
            </a:r>
            <a:r>
              <a:rPr lang="en-US" dirty="0"/>
              <a:t>, so elements can be updated or added</a:t>
            </a:r>
          </a:p>
          <a:p>
            <a:pPr marL="228600" lvl="1" indent="0">
              <a:buNone/>
            </a:pP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[‘name’] = “John”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#update value with key ‘name’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[‘age’] += 1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#increment value with key ‘age’</a:t>
            </a:r>
          </a:p>
          <a:p>
            <a:pPr marL="228600" lvl="1" indent="0">
              <a:buNone/>
            </a:pP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[‘college’] = True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#add value with key ‘college’  </a:t>
            </a:r>
          </a:p>
          <a:p>
            <a:pPr marL="228600" lvl="1" indent="0">
              <a:buNone/>
            </a:pP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[‘city’] = “Philadelphia”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#add value with key ‘city’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/>
              <a:t>Check if a </a:t>
            </a:r>
            <a:r>
              <a:rPr lang="en-US" i="1" dirty="0"/>
              <a:t>key</a:t>
            </a:r>
            <a:r>
              <a:rPr lang="en-US" dirty="0"/>
              <a:t> exists in a dictionary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print(‘college’ in person)</a:t>
            </a:r>
          </a:p>
          <a:p>
            <a:r>
              <a:rPr lang="en-US" dirty="0"/>
              <a:t>Delete elements using the </a:t>
            </a:r>
            <a:r>
              <a:rPr lang="en-US" i="1" dirty="0"/>
              <a:t>del</a:t>
            </a:r>
            <a:r>
              <a:rPr lang="en-US" dirty="0"/>
              <a:t> keyword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del 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[‘college’]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874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1EF5879-56C4-5840-BF2D-190252726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Dictionaries can include other dictionaries or lists as values</a:t>
            </a:r>
          </a:p>
          <a:p>
            <a:pPr marL="228600" lvl="1" indent="0">
              <a:buNone/>
            </a:pP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[‘siblings’] = [‘Cory’] </a:t>
            </a:r>
          </a:p>
          <a:p>
            <a:pPr marL="228600" lvl="1" indent="0">
              <a:buNone/>
            </a:pP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[‘siblings’].append(‘Betsy’)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/>
              <a:t>Or, we can add the </a:t>
            </a:r>
            <a:r>
              <a:rPr lang="en-US" dirty="0" err="1"/>
              <a:t>key:value</a:t>
            </a:r>
            <a:r>
              <a:rPr lang="en-US" dirty="0"/>
              <a:t> pairs from one dictionary to another using the built-in dictionary </a:t>
            </a:r>
            <a:r>
              <a:rPr lang="en-US" i="1" dirty="0"/>
              <a:t>update</a:t>
            </a:r>
            <a:r>
              <a:rPr lang="en-US" dirty="0"/>
              <a:t> method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person_attributes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{‘marital status’: ‘married’, ‘children’: 3}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person.update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person_attributes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print(person)</a:t>
            </a:r>
          </a:p>
          <a:p>
            <a:pPr marL="2286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972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Other Ways to Create a Dictionary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58DF1F-D501-7A4D-AC95-CDC5E74AF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initialize an empty dictionary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courses = {}</a:t>
            </a:r>
            <a:endParaRPr lang="nl-NL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nl-NL" dirty="0"/>
              <a:t>T</a:t>
            </a:r>
            <a:r>
              <a:rPr lang="en-US" dirty="0"/>
              <a:t>hen add elements 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courses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[‘CIT590’] = ‘Intro </a:t>
            </a:r>
            <a:r>
              <a:rPr lang="nl-NL" dirty="0" err="1">
                <a:latin typeface="Consolas" panose="020B0609020204030204" pitchFamily="49" charset="0"/>
                <a:cs typeface="Consolas" panose="020B0609020204030204" pitchFamily="49" charset="0"/>
              </a:rPr>
              <a:t>to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 Programming’</a:t>
            </a:r>
            <a:b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courses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.update({‘CIS545’: ‘Big Data’})</a:t>
            </a:r>
            <a:b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nl-NL" dirty="0" err="1">
                <a:latin typeface="Consolas" panose="020B0609020204030204" pitchFamily="49" charset="0"/>
                <a:cs typeface="Consolas" panose="020B0609020204030204" pitchFamily="49" charset="0"/>
              </a:rPr>
              <a:t>courses.get</a:t>
            </a:r>
            <a:r>
              <a:rPr lang="nl-NL" dirty="0">
                <a:latin typeface="Consolas" panose="020B0609020204030204" pitchFamily="49" charset="0"/>
                <a:cs typeface="Consolas" panose="020B0609020204030204" pitchFamily="49" charset="0"/>
              </a:rPr>
              <a:t>(‘CIS545’))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Or create a dictionary from a list of tuples using the </a:t>
            </a:r>
            <a:r>
              <a:rPr lang="en-US" i="1" dirty="0" err="1"/>
              <a:t>dict</a:t>
            </a:r>
            <a:r>
              <a:rPr lang="en-US" dirty="0"/>
              <a:t> function 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translation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([(1, ‘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uno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’), (2, ‘dos’), (3, ‘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’)])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print(translation[1])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26C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147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Other Ways to Create a Dictionary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E389ADD-6A25-454B-8D52-E35563678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also create a dictionary from 2 separate lists</a:t>
            </a:r>
          </a:p>
          <a:p>
            <a:r>
              <a:rPr lang="en-US" dirty="0"/>
              <a:t>Here’s a list of </a:t>
            </a:r>
            <a:r>
              <a:rPr lang="en-US" i="1" dirty="0"/>
              <a:t>keys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keys_lst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[‘Joey’, ‘Fred’, ‘Katie’]</a:t>
            </a:r>
          </a:p>
          <a:p>
            <a:r>
              <a:rPr lang="en-US" dirty="0"/>
              <a:t>And a list of </a:t>
            </a:r>
            <a:r>
              <a:rPr lang="en-US" i="1" dirty="0"/>
              <a:t>values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values_lst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[6, 4, ‘2 months’]</a:t>
            </a:r>
            <a:endParaRPr lang="nl-NL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nl-NL" dirty="0"/>
              <a:t>Make </a:t>
            </a:r>
            <a:r>
              <a:rPr lang="en-US" dirty="0"/>
              <a:t>a sequence of tuples using the built-in </a:t>
            </a:r>
            <a:r>
              <a:rPr lang="en-US" i="1" dirty="0"/>
              <a:t>zip</a:t>
            </a:r>
            <a:r>
              <a:rPr lang="en-US" dirty="0"/>
              <a:t> function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zipped = zip(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keys_lst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values_lst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print(type(zipped))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#The type is zip</a:t>
            </a:r>
          </a:p>
          <a:p>
            <a:r>
              <a:rPr lang="en-US" dirty="0"/>
              <a:t>Then create a dictionary from the </a:t>
            </a:r>
            <a:r>
              <a:rPr lang="en-US" i="1" dirty="0"/>
              <a:t>zip</a:t>
            </a:r>
            <a:r>
              <a:rPr lang="en-US" dirty="0"/>
              <a:t> using the </a:t>
            </a:r>
            <a:r>
              <a:rPr lang="en-US" i="1" dirty="0" err="1"/>
              <a:t>dict</a:t>
            </a:r>
            <a:r>
              <a:rPr lang="en-US" dirty="0"/>
              <a:t> function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kids_ages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dict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(zipped)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kids_ages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kids_ages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[‘Fred’])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71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Dictionaries - Exercise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2DC8B0-913F-3445-9BEB-CC6416F74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55677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Here’s a grade/attendance book for a teacher's students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It contains a dictionary of dictionaries 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a dictionary for each student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billy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'name': ‘Billy’,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'grades': [100, 80, 67, 100, 89],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'attendance': [True, True, True, True, True]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sarah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'name': ‘Sarah’,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'grades': [0, 99, 0, 100, 0],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'attendance': [True, False, True, False, True]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ben = {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'name’: ‘Ben’,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'grades’: [60, 82, 71, 92, 100],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'attendance’: [False, False, False, False, False]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#add each student to a dictionary using a unique student ID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students = {‘1’: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billy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‘2’: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sarah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‘3’: ben}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95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2322</TotalTime>
  <Words>2383</Words>
  <Application>Microsoft Macintosh PowerPoint</Application>
  <PresentationFormat>Widescreen</PresentationFormat>
  <Paragraphs>145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Arial</vt:lpstr>
      <vt:lpstr>Consolas</vt:lpstr>
      <vt:lpstr>Open Sans</vt:lpstr>
      <vt:lpstr>Helvetica</vt:lpstr>
      <vt:lpstr>Office Theme</vt:lpstr>
      <vt:lpstr>PowerPoint Presentation</vt:lpstr>
      <vt:lpstr>Dictionaries</vt:lpstr>
      <vt:lpstr>Dictionaries</vt:lpstr>
      <vt:lpstr>Dictionaries</vt:lpstr>
      <vt:lpstr>Dictionaries</vt:lpstr>
      <vt:lpstr>Dictionaries</vt:lpstr>
      <vt:lpstr>Other Ways to Create a Dictionary</vt:lpstr>
      <vt:lpstr>Other Ways to Create a Dictionary</vt:lpstr>
      <vt:lpstr>Dictionaries - Exercise</vt:lpstr>
      <vt:lpstr>Dictionaries - Exercise</vt:lpstr>
      <vt:lpstr>Dictionaries - Exercise</vt:lpstr>
      <vt:lpstr>Dictionaries - Exercise</vt:lpstr>
      <vt:lpstr>Dictionaries - Copying</vt:lpstr>
      <vt:lpstr>Dictionaries - Copying</vt:lpstr>
      <vt:lpstr>Example Programs</vt:lpstr>
      <vt:lpstr>Word Count Dictionary Program</vt:lpstr>
      <vt:lpstr>Word Count Dictionary Program</vt:lpstr>
      <vt:lpstr>Word Count Dictionary Program</vt:lpstr>
      <vt:lpstr>Word Count Dictionary Program – Unit Testing</vt:lpstr>
      <vt:lpstr>Word Count Dictionary Program – Unit Testing</vt:lpstr>
      <vt:lpstr>Word Count Dictionary Program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Krakowsky, Brandon L</cp:lastModifiedBy>
  <cp:revision>67</cp:revision>
  <dcterms:created xsi:type="dcterms:W3CDTF">2020-01-21T23:14:53Z</dcterms:created>
  <dcterms:modified xsi:type="dcterms:W3CDTF">2020-12-17T19:25:58Z</dcterms:modified>
</cp:coreProperties>
</file>

<file path=docProps/thumbnail.jpeg>
</file>